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84" r:id="rId10"/>
    <p:sldId id="285" r:id="rId11"/>
    <p:sldId id="264" r:id="rId12"/>
    <p:sldId id="266" r:id="rId13"/>
    <p:sldId id="267" r:id="rId14"/>
    <p:sldId id="286"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82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a:p>
        </p:txBody>
      </p:sp>
    </p:spTree>
    <p:extLst>
      <p:ext uri="{BB962C8B-B14F-4D97-AF65-F5344CB8AC3E}">
        <p14:creationId xmlns:p14="http://schemas.microsoft.com/office/powerpoint/2010/main" val="1129522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a:p>
        </p:txBody>
      </p:sp>
    </p:spTree>
    <p:extLst>
      <p:ext uri="{BB962C8B-B14F-4D97-AF65-F5344CB8AC3E}">
        <p14:creationId xmlns:p14="http://schemas.microsoft.com/office/powerpoint/2010/main" val="357494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a:p>
        </p:txBody>
      </p:sp>
    </p:spTree>
    <p:extLst>
      <p:ext uri="{BB962C8B-B14F-4D97-AF65-F5344CB8AC3E}">
        <p14:creationId xmlns:p14="http://schemas.microsoft.com/office/powerpoint/2010/main" val="1516401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BE1B72-26F2-4FAF-A292-EAB3BD385BC1}"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97F667-C714-4C57-AD17-E44A96E70F4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7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BE1B72-26F2-4FAF-A292-EAB3BD385BC1}"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97F667-C714-4C57-AD17-E44A96E70F40}" type="slidenum">
              <a:rPr lang="en-IN" smtClean="0"/>
              <a:t>‹#›</a:t>
            </a:fld>
            <a:endParaRPr lang="en-IN"/>
          </a:p>
        </p:txBody>
      </p:sp>
    </p:spTree>
    <p:extLst>
      <p:ext uri="{BB962C8B-B14F-4D97-AF65-F5344CB8AC3E}">
        <p14:creationId xmlns:p14="http://schemas.microsoft.com/office/powerpoint/2010/main" val="3778729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BE1B72-26F2-4FAF-A292-EAB3BD385BC1}" type="datetimeFigureOut">
              <a:rPr lang="en-IN" smtClean="0"/>
              <a:t>20-12-2022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97F667-C714-4C57-AD17-E44A96E70F40}" type="slidenum">
              <a:rPr lang="en-IN" smtClean="0"/>
              <a:t>‹#›</a:t>
            </a:fld>
            <a:endParaRPr lang="en-IN"/>
          </a:p>
        </p:txBody>
      </p:sp>
    </p:spTree>
    <p:extLst>
      <p:ext uri="{BB962C8B-B14F-4D97-AF65-F5344CB8AC3E}">
        <p14:creationId xmlns:p14="http://schemas.microsoft.com/office/powerpoint/2010/main" val="129577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BE1B72-26F2-4FAF-A292-EAB3BD385BC1}" type="datetimeFigureOut">
              <a:rPr lang="en-IN" smtClean="0"/>
              <a:t>20-12-2022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97F667-C714-4C57-AD17-E44A96E70F40}" type="slidenum">
              <a:rPr lang="en-IN" smtClean="0"/>
              <a:t>‹#›</a:t>
            </a:fld>
            <a:endParaRPr lang="en-IN"/>
          </a:p>
        </p:txBody>
      </p:sp>
    </p:spTree>
    <p:extLst>
      <p:ext uri="{BB962C8B-B14F-4D97-AF65-F5344CB8AC3E}">
        <p14:creationId xmlns:p14="http://schemas.microsoft.com/office/powerpoint/2010/main" val="263727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BE1B72-26F2-4FAF-A292-EAB3BD385BC1}" type="datetimeFigureOut">
              <a:rPr lang="en-IN" smtClean="0"/>
              <a:t>20-12-2022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497F667-C714-4C57-AD17-E44A96E70F40}" type="slidenum">
              <a:rPr lang="en-IN" smtClean="0"/>
              <a:t>‹#›</a:t>
            </a:fld>
            <a:endParaRPr lang="en-IN"/>
          </a:p>
        </p:txBody>
      </p:sp>
    </p:spTree>
    <p:extLst>
      <p:ext uri="{BB962C8B-B14F-4D97-AF65-F5344CB8AC3E}">
        <p14:creationId xmlns:p14="http://schemas.microsoft.com/office/powerpoint/2010/main" val="284265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BE1B72-26F2-4FAF-A292-EAB3BD385BC1}" type="datetimeFigureOut">
              <a:rPr lang="en-IN" smtClean="0"/>
              <a:t>20-12-2022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497F667-C714-4C57-AD17-E44A96E70F40}" type="slidenum">
              <a:rPr lang="en-IN" smtClean="0"/>
              <a:t>‹#›</a:t>
            </a:fld>
            <a:endParaRPr lang="en-IN"/>
          </a:p>
        </p:txBody>
      </p:sp>
    </p:spTree>
    <p:extLst>
      <p:ext uri="{BB962C8B-B14F-4D97-AF65-F5344CB8AC3E}">
        <p14:creationId xmlns:p14="http://schemas.microsoft.com/office/powerpoint/2010/main" val="1613535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BE1B72-26F2-4FAF-A292-EAB3BD385BC1}"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97F667-C714-4C57-AD17-E44A96E70F40}" type="slidenum">
              <a:rPr lang="en-IN" smtClean="0"/>
              <a:t>‹#›</a:t>
            </a:fld>
            <a:endParaRPr lang="en-IN"/>
          </a:p>
        </p:txBody>
      </p:sp>
    </p:spTree>
    <p:extLst>
      <p:ext uri="{BB962C8B-B14F-4D97-AF65-F5344CB8AC3E}">
        <p14:creationId xmlns:p14="http://schemas.microsoft.com/office/powerpoint/2010/main" val="213338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BE1B72-26F2-4FAF-A292-EAB3BD385BC1}" type="datetimeFigureOut">
              <a:rPr lang="en-IN" smtClean="0"/>
              <a:t>20-12-2022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497F667-C714-4C57-AD17-E44A96E70F40}"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75736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8677" y="544139"/>
            <a:ext cx="10018058" cy="2387600"/>
          </a:xfrm>
        </p:spPr>
        <p:txBody>
          <a:bodyPr>
            <a:noAutofit/>
          </a:bodyPr>
          <a:lstStyle/>
          <a:p>
            <a:pPr algn="ctr"/>
            <a:r>
              <a:rPr lang="en-US" sz="3200" dirty="0"/>
              <a:t>BIRLA VISHVAKARMA MAHAVIDYALAYA </a:t>
            </a:r>
            <a:r>
              <a:rPr lang="en-US" sz="2800" dirty="0"/>
              <a:t>(Engineering College)</a:t>
            </a:r>
            <a:br>
              <a:rPr lang="en-US" sz="2800" dirty="0"/>
            </a:br>
            <a:r>
              <a:rPr lang="en-US" sz="3200" dirty="0"/>
              <a:t>(An Autonomous Institution)</a:t>
            </a:r>
            <a:br>
              <a:rPr lang="en-US" sz="3200" dirty="0"/>
            </a:br>
            <a:r>
              <a:rPr lang="en-US" sz="3200" dirty="0"/>
              <a:t>Information Technology Department</a:t>
            </a:r>
            <a:br>
              <a:rPr lang="en-US" sz="3200" dirty="0"/>
            </a:br>
            <a:r>
              <a:rPr lang="en-US" sz="3200" dirty="0"/>
              <a:t>AY: 2022 -23</a:t>
            </a:r>
            <a:br>
              <a:rPr lang="en-US" sz="3200" dirty="0"/>
            </a:br>
            <a:r>
              <a:rPr lang="en-US" sz="3200" dirty="0"/>
              <a:t>4IT31 – Project I</a:t>
            </a:r>
            <a:endParaRPr lang="en-IN" sz="3200" dirty="0"/>
          </a:p>
        </p:txBody>
      </p:sp>
      <p:sp>
        <p:nvSpPr>
          <p:cNvPr id="3" name="Subtitle 2"/>
          <p:cNvSpPr>
            <a:spLocks noGrp="1"/>
          </p:cNvSpPr>
          <p:nvPr>
            <p:ph type="subTitle" idx="1"/>
          </p:nvPr>
        </p:nvSpPr>
        <p:spPr>
          <a:xfrm>
            <a:off x="1725706" y="3254189"/>
            <a:ext cx="9144000" cy="3114528"/>
          </a:xfrm>
        </p:spPr>
        <p:txBody>
          <a:bodyPr>
            <a:noAutofit/>
          </a:bodyPr>
          <a:lstStyle/>
          <a:p>
            <a:pPr algn="ctr"/>
            <a:r>
              <a:rPr lang="en-US" sz="4000" b="1" dirty="0"/>
              <a:t>Crypto </a:t>
            </a:r>
            <a:r>
              <a:rPr lang="en-US" sz="4000" b="1" dirty="0" err="1"/>
              <a:t>blockchain</a:t>
            </a:r>
            <a:r>
              <a:rPr lang="en-US" sz="4000" b="1" dirty="0"/>
              <a:t> transaction </a:t>
            </a:r>
          </a:p>
          <a:p>
            <a:endParaRPr lang="en-IN" sz="2000" dirty="0"/>
          </a:p>
          <a:p>
            <a:pPr algn="l"/>
            <a:r>
              <a:rPr lang="en-US" sz="1600" dirty="0"/>
              <a:t>Guide:                            				Group Members:</a:t>
            </a:r>
          </a:p>
          <a:p>
            <a:pPr algn="l"/>
            <a:r>
              <a:rPr lang="en-US" sz="1600" b="1" dirty="0"/>
              <a:t>PROF. Vishal </a:t>
            </a:r>
            <a:r>
              <a:rPr lang="en-US" sz="1600" b="1" dirty="0" err="1"/>
              <a:t>polara</a:t>
            </a:r>
            <a:r>
              <a:rPr lang="en-US" sz="1600" b="1" dirty="0"/>
              <a:t>				</a:t>
            </a:r>
            <a:r>
              <a:rPr lang="en-US" sz="1600" b="1" dirty="0" err="1"/>
              <a:t>Avlani</a:t>
            </a:r>
            <a:r>
              <a:rPr lang="en-US" sz="1600" b="1" dirty="0"/>
              <a:t> </a:t>
            </a:r>
            <a:r>
              <a:rPr lang="en-US" sz="1600" b="1" dirty="0" err="1"/>
              <a:t>hardish</a:t>
            </a:r>
            <a:r>
              <a:rPr lang="en-US" sz="1600" b="1" dirty="0"/>
              <a:t> (19IT65)</a:t>
            </a:r>
          </a:p>
          <a:p>
            <a:pPr algn="l"/>
            <a:r>
              <a:rPr lang="en-US" sz="1600" b="1" dirty="0"/>
              <a:t>						Sanket Detroja (19IT413)</a:t>
            </a:r>
          </a:p>
          <a:p>
            <a:pPr algn="l"/>
            <a:r>
              <a:rPr lang="en-US" sz="1600" b="1" dirty="0"/>
              <a:t>						smit </a:t>
            </a:r>
            <a:r>
              <a:rPr lang="en-US" sz="1600" b="1" dirty="0" err="1"/>
              <a:t>bhansali</a:t>
            </a:r>
            <a:r>
              <a:rPr lang="en-US" sz="1600" b="1" dirty="0"/>
              <a:t> (19IT467)</a:t>
            </a:r>
          </a:p>
          <a:p>
            <a:pPr algn="l"/>
            <a:r>
              <a:rPr lang="en-US" sz="1600" b="1" dirty="0"/>
              <a:t>						Prince </a:t>
            </a:r>
            <a:r>
              <a:rPr lang="en-US" sz="1600" b="1" dirty="0" err="1"/>
              <a:t>sheth</a:t>
            </a:r>
            <a:r>
              <a:rPr lang="en-US" sz="1600" b="1" dirty="0"/>
              <a:t> (19It468)</a:t>
            </a:r>
          </a:p>
          <a:p>
            <a:pPr algn="l"/>
            <a:endParaRPr lang="en-US" sz="2000" dirty="0"/>
          </a:p>
        </p:txBody>
      </p:sp>
    </p:spTree>
    <p:extLst>
      <p:ext uri="{BB962C8B-B14F-4D97-AF65-F5344CB8AC3E}">
        <p14:creationId xmlns:p14="http://schemas.microsoft.com/office/powerpoint/2010/main" val="1085532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61480760"/>
              </p:ext>
            </p:extLst>
          </p:nvPr>
        </p:nvGraphicFramePr>
        <p:xfrm>
          <a:off x="1096963" y="1846263"/>
          <a:ext cx="10058400" cy="2286000"/>
        </p:xfrm>
        <a:graphic>
          <a:graphicData uri="http://schemas.openxmlformats.org/drawingml/2006/table">
            <a:tbl>
              <a:tblPr firstRow="1" bandRow="1">
                <a:tableStyleId>{5C22544A-7EE6-4342-B048-85BDC9FD1C3A}</a:tableStyleId>
              </a:tblPr>
              <a:tblGrid>
                <a:gridCol w="2576205">
                  <a:extLst>
                    <a:ext uri="{9D8B030D-6E8A-4147-A177-3AD203B41FA5}">
                      <a16:colId xmlns:a16="http://schemas.microsoft.com/office/drawing/2014/main" val="20000"/>
                    </a:ext>
                  </a:extLst>
                </a:gridCol>
                <a:gridCol w="7482195">
                  <a:extLst>
                    <a:ext uri="{9D8B030D-6E8A-4147-A177-3AD203B41FA5}">
                      <a16:colId xmlns:a16="http://schemas.microsoft.com/office/drawing/2014/main" val="20001"/>
                    </a:ext>
                  </a:extLst>
                </a:gridCol>
              </a:tblGrid>
              <a:tr h="370840">
                <a:tc>
                  <a:txBody>
                    <a:bodyPr/>
                    <a:lstStyle/>
                    <a:p>
                      <a:r>
                        <a:rPr lang="en-US" sz="2200" dirty="0"/>
                        <a:t>Sr. No. </a:t>
                      </a:r>
                      <a:endParaRPr lang="en-IN" sz="2200" dirty="0"/>
                    </a:p>
                  </a:txBody>
                  <a:tcPr/>
                </a:tc>
                <a:tc>
                  <a:txBody>
                    <a:bodyPr/>
                    <a:lstStyle/>
                    <a:p>
                      <a:r>
                        <a:rPr lang="en-US" sz="2200" dirty="0"/>
                        <a:t>Literature Review</a:t>
                      </a:r>
                      <a:endParaRPr lang="en-IN" sz="2200" dirty="0"/>
                    </a:p>
                  </a:txBody>
                  <a:tcPr/>
                </a:tc>
                <a:extLst>
                  <a:ext uri="{0D108BD9-81ED-4DB2-BD59-A6C34878D82A}">
                    <a16:rowId xmlns:a16="http://schemas.microsoft.com/office/drawing/2014/main" val="10000"/>
                  </a:ext>
                </a:extLst>
              </a:tr>
              <a:tr h="370840">
                <a:tc>
                  <a:txBody>
                    <a:bodyPr/>
                    <a:lstStyle/>
                    <a:p>
                      <a:r>
                        <a:rPr lang="en-US" sz="2200" dirty="0"/>
                        <a:t>5. </a:t>
                      </a:r>
                      <a:endParaRPr lang="en-IN"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err="1">
                          <a:solidFill>
                            <a:schemeClr val="dk1"/>
                          </a:solidFill>
                          <a:effectLst/>
                          <a:latin typeface="+mn-lt"/>
                          <a:ea typeface="+mn-ea"/>
                          <a:cs typeface="+mn-cs"/>
                        </a:rPr>
                        <a:t>Ouriel</a:t>
                      </a:r>
                      <a:r>
                        <a:rPr lang="en-IN" sz="1800" kern="1200" dirty="0">
                          <a:solidFill>
                            <a:schemeClr val="dk1"/>
                          </a:solidFill>
                          <a:effectLst/>
                          <a:latin typeface="+mn-lt"/>
                          <a:ea typeface="+mn-ea"/>
                          <a:cs typeface="+mn-cs"/>
                        </a:rPr>
                        <a:t> </a:t>
                      </a:r>
                      <a:r>
                        <a:rPr lang="en-IN" sz="1800" kern="1200" dirty="0" err="1">
                          <a:solidFill>
                            <a:schemeClr val="dk1"/>
                          </a:solidFill>
                          <a:effectLst/>
                          <a:latin typeface="+mn-lt"/>
                          <a:ea typeface="+mn-ea"/>
                          <a:cs typeface="+mn-cs"/>
                        </a:rPr>
                        <a:t>Ohayon</a:t>
                      </a:r>
                      <a:r>
                        <a:rPr lang="en-IN" sz="1800" kern="1200" dirty="0">
                          <a:solidFill>
                            <a:schemeClr val="dk1"/>
                          </a:solidFill>
                          <a:effectLst/>
                          <a:latin typeface="+mn-lt"/>
                          <a:ea typeface="+mn-ea"/>
                          <a:cs typeface="+mn-cs"/>
                        </a:rPr>
                        <a:t>, Who is CEO of </a:t>
                      </a:r>
                      <a:r>
                        <a:rPr lang="en-IN" sz="1800" kern="1200" dirty="0" err="1">
                          <a:solidFill>
                            <a:schemeClr val="dk1"/>
                          </a:solidFill>
                          <a:effectLst/>
                          <a:latin typeface="+mn-lt"/>
                          <a:ea typeface="+mn-ea"/>
                          <a:cs typeface="+mn-cs"/>
                        </a:rPr>
                        <a:t>ZenGo</a:t>
                      </a:r>
                      <a:r>
                        <a:rPr lang="en-IN" sz="1800" kern="1200" dirty="0">
                          <a:solidFill>
                            <a:schemeClr val="dk1"/>
                          </a:solidFill>
                          <a:effectLst/>
                          <a:latin typeface="+mn-lt"/>
                          <a:ea typeface="+mn-ea"/>
                          <a:cs typeface="+mn-cs"/>
                        </a:rPr>
                        <a:t> application. </a:t>
                      </a:r>
                      <a:r>
                        <a:rPr lang="en-IN" sz="1800" kern="1200" dirty="0" err="1">
                          <a:solidFill>
                            <a:schemeClr val="dk1"/>
                          </a:solidFill>
                          <a:effectLst/>
                          <a:latin typeface="+mn-lt"/>
                          <a:ea typeface="+mn-ea"/>
                          <a:cs typeface="+mn-cs"/>
                        </a:rPr>
                        <a:t>ZenGo</a:t>
                      </a:r>
                      <a:r>
                        <a:rPr lang="en-IN" sz="1800" kern="1200" dirty="0">
                          <a:solidFill>
                            <a:schemeClr val="dk1"/>
                          </a:solidFill>
                          <a:effectLst/>
                          <a:latin typeface="+mn-lt"/>
                          <a:ea typeface="+mn-ea"/>
                          <a:cs typeface="+mn-cs"/>
                        </a:rPr>
                        <a:t> provides keyless security system assures there is no single point of failure. We can buy crypto with credit, debit, bank transfer and Apple pay. And in it’s disadvantages, it has no private key is a big source of contention for some traders. And not all feature available worldwide. </a:t>
                      </a:r>
                      <a:r>
                        <a:rPr lang="en-US" sz="2200" baseline="0" dirty="0"/>
                        <a:t> </a:t>
                      </a:r>
                    </a:p>
                    <a:p>
                      <a:endParaRPr lang="en-IN" sz="22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8244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BLOCKCHAIN ARCHITECTURE </a:t>
            </a:r>
            <a:br>
              <a:rPr lang="en-US" b="1" dirty="0"/>
            </a:br>
            <a:endParaRPr lang="en-IN" b="1"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0" y="2021304"/>
            <a:ext cx="10058400" cy="4042611"/>
          </a:xfrm>
          <a:prstGeom prst="rect">
            <a:avLst/>
          </a:prstGeom>
        </p:spPr>
      </p:pic>
    </p:spTree>
    <p:extLst>
      <p:ext uri="{BB962C8B-B14F-4D97-AF65-F5344CB8AC3E}">
        <p14:creationId xmlns:p14="http://schemas.microsoft.com/office/powerpoint/2010/main" val="784409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762000" y="0"/>
            <a:ext cx="10683240" cy="6400800"/>
          </a:xfrm>
          <a:prstGeom prst="rect">
            <a:avLst/>
          </a:prstGeom>
        </p:spPr>
      </p:pic>
    </p:spTree>
    <p:extLst>
      <p:ext uri="{BB962C8B-B14F-4D97-AF65-F5344CB8AC3E}">
        <p14:creationId xmlns:p14="http://schemas.microsoft.com/office/powerpoint/2010/main" val="54520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CLASS DIAGRAM</a:t>
            </a:r>
            <a:br>
              <a:rPr lang="en-US" b="1" dirty="0"/>
            </a:br>
            <a:endParaRPr lang="en-IN"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846" y="2148840"/>
            <a:ext cx="10519153" cy="3446574"/>
          </a:xfrm>
        </p:spPr>
      </p:pic>
    </p:spTree>
    <p:extLst>
      <p:ext uri="{BB962C8B-B14F-4D97-AF65-F5344CB8AC3E}">
        <p14:creationId xmlns:p14="http://schemas.microsoft.com/office/powerpoint/2010/main" val="252251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ACTIVITY DIAGRAM </a:t>
            </a:r>
            <a:br>
              <a:rPr lang="en-US" b="1" dirty="0"/>
            </a:br>
            <a:endParaRPr lang="en-IN" b="1" dirty="0"/>
          </a:p>
        </p:txBody>
      </p:sp>
      <p:pic>
        <p:nvPicPr>
          <p:cNvPr id="7" name="Picture 6">
            <a:extLst>
              <a:ext uri="{FF2B5EF4-FFF2-40B4-BE49-F238E27FC236}">
                <a16:creationId xmlns:a16="http://schemas.microsoft.com/office/drawing/2014/main" id="{AF56B0C8-CE89-A3CC-EC3E-4B458BCD7CF1}"/>
              </a:ext>
            </a:extLst>
          </p:cNvPr>
          <p:cNvPicPr>
            <a:picLocks noChangeAspect="1"/>
          </p:cNvPicPr>
          <p:nvPr/>
        </p:nvPicPr>
        <p:blipFill>
          <a:blip r:embed="rId2"/>
          <a:stretch>
            <a:fillRect/>
          </a:stretch>
        </p:blipFill>
        <p:spPr>
          <a:xfrm>
            <a:off x="3776133" y="949530"/>
            <a:ext cx="4191000" cy="5904694"/>
          </a:xfrm>
          <a:prstGeom prst="rect">
            <a:avLst/>
          </a:prstGeom>
        </p:spPr>
      </p:pic>
    </p:spTree>
    <p:extLst>
      <p:ext uri="{BB962C8B-B14F-4D97-AF65-F5344CB8AC3E}">
        <p14:creationId xmlns:p14="http://schemas.microsoft.com/office/powerpoint/2010/main" val="3635388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USE-CASE DIAGRAM </a:t>
            </a:r>
            <a:br>
              <a:rPr lang="en-US" b="1" dirty="0"/>
            </a:br>
            <a:endParaRPr lang="en-IN" b="1" dirty="0"/>
          </a:p>
        </p:txBody>
      </p:sp>
      <p:pic>
        <p:nvPicPr>
          <p:cNvPr id="9" name="Picture 8">
            <a:extLst>
              <a:ext uri="{FF2B5EF4-FFF2-40B4-BE49-F238E27FC236}">
                <a16:creationId xmlns:a16="http://schemas.microsoft.com/office/drawing/2014/main" id="{434ABDEC-BC4F-13CC-5D7E-443216F89FDA}"/>
              </a:ext>
            </a:extLst>
          </p:cNvPr>
          <p:cNvPicPr>
            <a:picLocks noChangeAspect="1"/>
          </p:cNvPicPr>
          <p:nvPr/>
        </p:nvPicPr>
        <p:blipFill>
          <a:blip r:embed="rId2"/>
          <a:stretch>
            <a:fillRect/>
          </a:stretch>
        </p:blipFill>
        <p:spPr>
          <a:xfrm>
            <a:off x="2549583" y="1011981"/>
            <a:ext cx="6567930" cy="5613400"/>
          </a:xfrm>
          <a:prstGeom prst="rect">
            <a:avLst/>
          </a:prstGeom>
        </p:spPr>
      </p:pic>
    </p:spTree>
    <p:extLst>
      <p:ext uri="{BB962C8B-B14F-4D97-AF65-F5344CB8AC3E}">
        <p14:creationId xmlns:p14="http://schemas.microsoft.com/office/powerpoint/2010/main" val="1621446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SEQUENCE DIAGRAM </a:t>
            </a:r>
            <a:br>
              <a:rPr lang="en-US" b="1" dirty="0"/>
            </a:br>
            <a:endParaRPr lang="en-IN" b="1"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1021080"/>
            <a:ext cx="12192000" cy="5836921"/>
          </a:xfrm>
          <a:prstGeom prst="rect">
            <a:avLst/>
          </a:prstGeom>
        </p:spPr>
      </p:pic>
    </p:spTree>
    <p:extLst>
      <p:ext uri="{BB962C8B-B14F-4D97-AF65-F5344CB8AC3E}">
        <p14:creationId xmlns:p14="http://schemas.microsoft.com/office/powerpoint/2010/main" val="270312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MODULES AND FUNCTIONALITIES</a:t>
            </a:r>
            <a:br>
              <a:rPr lang="en-US" b="1" dirty="0"/>
            </a:br>
            <a:endParaRPr lang="en-US" b="1" dirty="0"/>
          </a:p>
        </p:txBody>
      </p:sp>
      <p:sp>
        <p:nvSpPr>
          <p:cNvPr id="3" name="Content Placeholder 2"/>
          <p:cNvSpPr>
            <a:spLocks noGrp="1"/>
          </p:cNvSpPr>
          <p:nvPr>
            <p:ph idx="1"/>
          </p:nvPr>
        </p:nvSpPr>
        <p:spPr/>
        <p:txBody>
          <a:bodyPr>
            <a:noAutofit/>
          </a:bodyPr>
          <a:lstStyle/>
          <a:p>
            <a:pPr marL="292608" lvl="1" indent="0">
              <a:buNone/>
            </a:pPr>
            <a:r>
              <a:rPr lang="en-US" sz="1600" b="1" dirty="0"/>
              <a:t>1. </a:t>
            </a:r>
            <a:r>
              <a:rPr lang="en-US" sz="1600" b="1" dirty="0" err="1"/>
              <a:t>Metamast</a:t>
            </a:r>
            <a:r>
              <a:rPr lang="en-US" sz="1600" b="1" dirty="0"/>
              <a:t> Connection: </a:t>
            </a:r>
            <a:r>
              <a:rPr lang="en-US" sz="1600" dirty="0"/>
              <a:t>Connection to </a:t>
            </a:r>
            <a:r>
              <a:rPr lang="en-US" sz="1600" dirty="0" err="1"/>
              <a:t>metamask</a:t>
            </a:r>
            <a:r>
              <a:rPr lang="en-US" sz="1600" dirty="0"/>
              <a:t> account using it’s web extension.</a:t>
            </a:r>
          </a:p>
          <a:p>
            <a:pPr marL="292608" lvl="1" indent="0">
              <a:buNone/>
            </a:pPr>
            <a:endParaRPr lang="en-US" sz="1600" dirty="0"/>
          </a:p>
          <a:p>
            <a:pPr marL="292608" lvl="1" indent="0">
              <a:buNone/>
            </a:pPr>
            <a:r>
              <a:rPr lang="en-US" sz="1600" b="1" dirty="0"/>
              <a:t>2. Transaction of crypto: </a:t>
            </a:r>
            <a:r>
              <a:rPr lang="en-US" sz="1600" dirty="0"/>
              <a:t>After, connecting to </a:t>
            </a:r>
            <a:r>
              <a:rPr lang="en-US" sz="1600" dirty="0" err="1"/>
              <a:t>metamask</a:t>
            </a:r>
            <a:r>
              <a:rPr lang="en-US" sz="1600" dirty="0"/>
              <a:t> account user can do transaction to any account using reference of another account. </a:t>
            </a:r>
          </a:p>
          <a:p>
            <a:pPr marL="292608" lvl="1" indent="0">
              <a:buNone/>
            </a:pPr>
            <a:endParaRPr lang="en-US" sz="1600" dirty="0"/>
          </a:p>
          <a:p>
            <a:pPr marL="292608" lvl="1" indent="0">
              <a:buNone/>
            </a:pPr>
            <a:r>
              <a:rPr lang="en-US" sz="1600" b="1" dirty="0"/>
              <a:t>4. Transaction history: </a:t>
            </a:r>
            <a:r>
              <a:rPr lang="en-US" sz="1600" dirty="0"/>
              <a:t>Shows user transaction in history.</a:t>
            </a:r>
          </a:p>
          <a:p>
            <a:pPr marL="292608" lvl="1" indent="0">
              <a:buNone/>
            </a:pPr>
            <a:endParaRPr lang="en-US" sz="1600" dirty="0"/>
          </a:p>
          <a:p>
            <a:pPr marL="292608" lvl="1" indent="0">
              <a:buNone/>
            </a:pPr>
            <a:r>
              <a:rPr lang="en-US" sz="1600" b="1" dirty="0"/>
              <a:t>3. Creating GIF: </a:t>
            </a:r>
            <a:r>
              <a:rPr lang="en-US" sz="1600" dirty="0"/>
              <a:t>Each transaction has unique creation of GIF which will display as ID on website for transaction transparency.</a:t>
            </a:r>
          </a:p>
          <a:p>
            <a:pPr marL="292608" lvl="1" indent="0">
              <a:buNone/>
            </a:pPr>
            <a:endParaRPr lang="en-US" sz="1600" dirty="0"/>
          </a:p>
          <a:p>
            <a:pPr marL="292608" lvl="1" indent="0">
              <a:buNone/>
            </a:pPr>
            <a:r>
              <a:rPr lang="en-US" sz="1600" b="1" dirty="0"/>
              <a:t>5. Market news: </a:t>
            </a:r>
            <a:r>
              <a:rPr lang="en-US" sz="1600" dirty="0"/>
              <a:t>User will stay updated with all crypto news that currently going on market.</a:t>
            </a:r>
          </a:p>
          <a:p>
            <a:pPr marL="292608" lvl="1" indent="0">
              <a:buNone/>
            </a:pPr>
            <a:endParaRPr lang="en-US" sz="1600" dirty="0"/>
          </a:p>
          <a:p>
            <a:pPr marL="292608" lvl="1" indent="0">
              <a:buNone/>
            </a:pPr>
            <a:r>
              <a:rPr lang="en-US" sz="1600" b="1" dirty="0"/>
              <a:t>6. Crypto Convertor: </a:t>
            </a:r>
            <a:r>
              <a:rPr lang="en-US" sz="1600" dirty="0"/>
              <a:t>Creating convertor of crypto currencies from standard currencies. </a:t>
            </a:r>
          </a:p>
          <a:p>
            <a:pPr marL="292608" lvl="1" indent="0">
              <a:buNone/>
            </a:pPr>
            <a:endParaRPr lang="en-US" sz="1600" dirty="0"/>
          </a:p>
          <a:p>
            <a:pPr marL="292608" lvl="1" indent="0">
              <a:buNone/>
            </a:pPr>
            <a:r>
              <a:rPr lang="en-US" sz="1600" b="1" dirty="0"/>
              <a:t>7. FAQ: </a:t>
            </a:r>
            <a:r>
              <a:rPr lang="en-US" sz="1600" dirty="0"/>
              <a:t>Learn basics </a:t>
            </a:r>
            <a:r>
              <a:rPr lang="en-US" sz="1600" dirty="0" err="1"/>
              <a:t>blockchain</a:t>
            </a:r>
            <a:r>
              <a:rPr lang="en-US" sz="1600" dirty="0"/>
              <a:t> technology from our UI.</a:t>
            </a:r>
          </a:p>
          <a:p>
            <a:pPr marL="292608" lvl="1" indent="0">
              <a:buNone/>
            </a:pPr>
            <a:r>
              <a:rPr lang="en-US" sz="1800" dirty="0"/>
              <a:t>			</a:t>
            </a:r>
            <a:endParaRPr lang="en-IN" sz="1800" dirty="0"/>
          </a:p>
        </p:txBody>
      </p:sp>
    </p:spTree>
    <p:extLst>
      <p:ext uri="{BB962C8B-B14F-4D97-AF65-F5344CB8AC3E}">
        <p14:creationId xmlns:p14="http://schemas.microsoft.com/office/powerpoint/2010/main" val="1221141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AND SCREENSHOT </a:t>
            </a:r>
            <a:endParaRPr lang="en-IN" b="1" dirty="0"/>
          </a:p>
        </p:txBody>
      </p:sp>
      <p:pic>
        <p:nvPicPr>
          <p:cNvPr id="4" name="Content Placeholder 3">
            <a:extLst>
              <a:ext uri="{FF2B5EF4-FFF2-40B4-BE49-F238E27FC236}">
                <a16:creationId xmlns:a16="http://schemas.microsoft.com/office/drawing/2014/main" id="{E0E44C73-93BB-6CC6-A07F-AFE2DF97E67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1737360"/>
            <a:ext cx="9936480" cy="4511039"/>
          </a:xfrm>
          <a:prstGeom prst="rect">
            <a:avLst/>
          </a:prstGeom>
        </p:spPr>
      </p:pic>
    </p:spTree>
    <p:extLst>
      <p:ext uri="{BB962C8B-B14F-4D97-AF65-F5344CB8AC3E}">
        <p14:creationId xmlns:p14="http://schemas.microsoft.com/office/powerpoint/2010/main" val="120534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CONNECTION WITH METAMASK</a:t>
            </a:r>
            <a:br>
              <a:rPr lang="en-US" b="1" dirty="0"/>
            </a:br>
            <a:endParaRPr lang="en-IN" b="1" dirty="0"/>
          </a:p>
        </p:txBody>
      </p:sp>
      <p:pic>
        <p:nvPicPr>
          <p:cNvPr id="3" name="Picture 2"/>
          <p:cNvPicPr/>
          <p:nvPr/>
        </p:nvPicPr>
        <p:blipFill>
          <a:blip r:embed="rId2"/>
          <a:stretch>
            <a:fillRect/>
          </a:stretch>
        </p:blipFill>
        <p:spPr>
          <a:xfrm>
            <a:off x="4844415" y="1554480"/>
            <a:ext cx="3021330" cy="5303520"/>
          </a:xfrm>
          <a:prstGeom prst="rect">
            <a:avLst/>
          </a:prstGeom>
        </p:spPr>
      </p:pic>
    </p:spTree>
    <p:extLst>
      <p:ext uri="{BB962C8B-B14F-4D97-AF65-F5344CB8AC3E}">
        <p14:creationId xmlns:p14="http://schemas.microsoft.com/office/powerpoint/2010/main" val="294428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the presentation</a:t>
            </a:r>
            <a:endParaRPr lang="en-IN" dirty="0"/>
          </a:p>
        </p:txBody>
      </p:sp>
      <p:sp>
        <p:nvSpPr>
          <p:cNvPr id="3" name="Content Placeholder 2"/>
          <p:cNvSpPr>
            <a:spLocks noGrp="1"/>
          </p:cNvSpPr>
          <p:nvPr>
            <p:ph idx="1"/>
          </p:nvPr>
        </p:nvSpPr>
        <p:spPr/>
        <p:txBody>
          <a:bodyPr>
            <a:normAutofit/>
          </a:bodyPr>
          <a:lstStyle/>
          <a:p>
            <a:r>
              <a:rPr lang="en-US" sz="2400" dirty="0"/>
              <a:t>Objective</a:t>
            </a:r>
          </a:p>
          <a:p>
            <a:r>
              <a:rPr lang="en-US" sz="2400" dirty="0"/>
              <a:t>Scope</a:t>
            </a:r>
          </a:p>
          <a:p>
            <a:r>
              <a:rPr lang="en-US" sz="2400" dirty="0"/>
              <a:t>Introduction</a:t>
            </a:r>
          </a:p>
          <a:p>
            <a:r>
              <a:rPr lang="en-US" sz="2400" dirty="0"/>
              <a:t>Literature Survey</a:t>
            </a:r>
          </a:p>
          <a:p>
            <a:r>
              <a:rPr lang="en-US" sz="2400" dirty="0"/>
              <a:t>Class diagram/Activity diagram/Use-case diagram/Sequence diagram</a:t>
            </a:r>
          </a:p>
          <a:p>
            <a:r>
              <a:rPr lang="en-US" sz="2400" dirty="0"/>
              <a:t>Description of Modules &amp; Functionalities</a:t>
            </a:r>
          </a:p>
          <a:p>
            <a:r>
              <a:rPr lang="en-US" sz="2400" dirty="0"/>
              <a:t>Results/Screenshots</a:t>
            </a:r>
          </a:p>
          <a:p>
            <a:r>
              <a:rPr lang="en-US" sz="2400" dirty="0"/>
              <a:t>Demonstration</a:t>
            </a:r>
            <a:endParaRPr lang="en-IN" sz="2400" dirty="0"/>
          </a:p>
        </p:txBody>
      </p:sp>
    </p:spTree>
    <p:extLst>
      <p:ext uri="{BB962C8B-B14F-4D97-AF65-F5344CB8AC3E}">
        <p14:creationId xmlns:p14="http://schemas.microsoft.com/office/powerpoint/2010/main" val="2546113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ACCOUNT OF USER </a:t>
            </a:r>
            <a:br>
              <a:rPr lang="en-US" b="1" dirty="0"/>
            </a:br>
            <a:endParaRPr lang="en-IN" b="1" dirty="0"/>
          </a:p>
        </p:txBody>
      </p:sp>
      <p:pic>
        <p:nvPicPr>
          <p:cNvPr id="3" name="Picture 2"/>
          <p:cNvPicPr/>
          <p:nvPr/>
        </p:nvPicPr>
        <p:blipFill>
          <a:blip r:embed="rId2"/>
          <a:stretch>
            <a:fillRect/>
          </a:stretch>
        </p:blipFill>
        <p:spPr>
          <a:xfrm>
            <a:off x="4623752" y="1737360"/>
            <a:ext cx="3005455" cy="5120640"/>
          </a:xfrm>
          <a:prstGeom prst="rect">
            <a:avLst/>
          </a:prstGeom>
        </p:spPr>
      </p:pic>
    </p:spTree>
    <p:extLst>
      <p:ext uri="{BB962C8B-B14F-4D97-AF65-F5344CB8AC3E}">
        <p14:creationId xmlns:p14="http://schemas.microsoft.com/office/powerpoint/2010/main" val="1928743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CONFORMATION </a:t>
            </a:r>
            <a:br>
              <a:rPr lang="en-US" b="1" dirty="0"/>
            </a:br>
            <a:endParaRPr lang="en-IN" b="1" dirty="0"/>
          </a:p>
        </p:txBody>
      </p:sp>
      <p:pic>
        <p:nvPicPr>
          <p:cNvPr id="3" name="Picture 2"/>
          <p:cNvPicPr/>
          <p:nvPr/>
        </p:nvPicPr>
        <p:blipFill>
          <a:blip r:embed="rId2"/>
          <a:stretch>
            <a:fillRect/>
          </a:stretch>
        </p:blipFill>
        <p:spPr>
          <a:xfrm>
            <a:off x="4632960" y="1663700"/>
            <a:ext cx="2987040" cy="5194300"/>
          </a:xfrm>
          <a:prstGeom prst="rect">
            <a:avLst/>
          </a:prstGeom>
        </p:spPr>
      </p:pic>
    </p:spTree>
    <p:extLst>
      <p:ext uri="{BB962C8B-B14F-4D97-AF65-F5344CB8AC3E}">
        <p14:creationId xmlns:p14="http://schemas.microsoft.com/office/powerpoint/2010/main" val="290502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PLATFORM SERVIECES </a:t>
            </a:r>
            <a:br>
              <a:rPr lang="en-IN" b="1" dirty="0"/>
            </a:br>
            <a:endParaRPr lang="en-IN" b="1" dirty="0"/>
          </a:p>
        </p:txBody>
      </p:sp>
      <p:pic>
        <p:nvPicPr>
          <p:cNvPr id="3" name="Picture 2"/>
          <p:cNvPicPr/>
          <p:nvPr/>
        </p:nvPicPr>
        <p:blipFill>
          <a:blip r:embed="rId2"/>
          <a:stretch>
            <a:fillRect/>
          </a:stretch>
        </p:blipFill>
        <p:spPr>
          <a:xfrm>
            <a:off x="1097280" y="1737360"/>
            <a:ext cx="10058400" cy="4602480"/>
          </a:xfrm>
          <a:prstGeom prst="rect">
            <a:avLst/>
          </a:prstGeom>
        </p:spPr>
      </p:pic>
    </p:spTree>
    <p:extLst>
      <p:ext uri="{BB962C8B-B14F-4D97-AF65-F5344CB8AC3E}">
        <p14:creationId xmlns:p14="http://schemas.microsoft.com/office/powerpoint/2010/main" val="1217399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DISPLAY LATEST TRANSACTION</a:t>
            </a:r>
            <a:br>
              <a:rPr lang="en-US" b="1" dirty="0"/>
            </a:br>
            <a:endParaRPr lang="en-IN" b="1" dirty="0"/>
          </a:p>
        </p:txBody>
      </p:sp>
      <p:pic>
        <p:nvPicPr>
          <p:cNvPr id="3" name="Picture 2"/>
          <p:cNvPicPr/>
          <p:nvPr/>
        </p:nvPicPr>
        <p:blipFill>
          <a:blip r:embed="rId2"/>
          <a:stretch>
            <a:fillRect/>
          </a:stretch>
        </p:blipFill>
        <p:spPr>
          <a:xfrm>
            <a:off x="1097281" y="1737360"/>
            <a:ext cx="10058399" cy="4632960"/>
          </a:xfrm>
          <a:prstGeom prst="rect">
            <a:avLst/>
          </a:prstGeom>
        </p:spPr>
      </p:pic>
    </p:spTree>
    <p:extLst>
      <p:ext uri="{BB962C8B-B14F-4D97-AF65-F5344CB8AC3E}">
        <p14:creationId xmlns:p14="http://schemas.microsoft.com/office/powerpoint/2010/main" val="1208809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 BLOCKCHAIN</a:t>
            </a:r>
            <a:br>
              <a:rPr lang="en-US" b="1" dirty="0"/>
            </a:br>
            <a:endParaRPr lang="en-IN" b="1" dirty="0"/>
          </a:p>
        </p:txBody>
      </p:sp>
      <p:pic>
        <p:nvPicPr>
          <p:cNvPr id="3" name="Picture 2"/>
          <p:cNvPicPr/>
          <p:nvPr/>
        </p:nvPicPr>
        <p:blipFill>
          <a:blip r:embed="rId2"/>
          <a:stretch>
            <a:fillRect/>
          </a:stretch>
        </p:blipFill>
        <p:spPr>
          <a:xfrm>
            <a:off x="1097280" y="1737360"/>
            <a:ext cx="10058400" cy="4617720"/>
          </a:xfrm>
          <a:prstGeom prst="rect">
            <a:avLst/>
          </a:prstGeom>
        </p:spPr>
      </p:pic>
    </p:spTree>
    <p:extLst>
      <p:ext uri="{BB962C8B-B14F-4D97-AF65-F5344CB8AC3E}">
        <p14:creationId xmlns:p14="http://schemas.microsoft.com/office/powerpoint/2010/main" val="2960283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CURRENT MARKET</a:t>
            </a:r>
            <a:br>
              <a:rPr lang="en-US" b="1" dirty="0"/>
            </a:br>
            <a:endParaRPr lang="en-IN" b="1" dirty="0"/>
          </a:p>
        </p:txBody>
      </p:sp>
      <p:pic>
        <p:nvPicPr>
          <p:cNvPr id="3" name="Picture 2"/>
          <p:cNvPicPr/>
          <p:nvPr/>
        </p:nvPicPr>
        <p:blipFill>
          <a:blip r:embed="rId2"/>
          <a:stretch>
            <a:fillRect/>
          </a:stretch>
        </p:blipFill>
        <p:spPr>
          <a:xfrm>
            <a:off x="1264920" y="1737360"/>
            <a:ext cx="9890760" cy="4602480"/>
          </a:xfrm>
          <a:prstGeom prst="rect">
            <a:avLst/>
          </a:prstGeom>
        </p:spPr>
      </p:pic>
    </p:spTree>
    <p:extLst>
      <p:ext uri="{BB962C8B-B14F-4D97-AF65-F5344CB8AC3E}">
        <p14:creationId xmlns:p14="http://schemas.microsoft.com/office/powerpoint/2010/main" val="316896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CRYPTO CONVERTOR</a:t>
            </a:r>
            <a:br>
              <a:rPr lang="en-US" b="1" dirty="0"/>
            </a:br>
            <a:endParaRPr lang="en-IN" b="1" dirty="0"/>
          </a:p>
        </p:txBody>
      </p:sp>
      <p:pic>
        <p:nvPicPr>
          <p:cNvPr id="3" name="Picture 2"/>
          <p:cNvPicPr/>
          <p:nvPr/>
        </p:nvPicPr>
        <p:blipFill>
          <a:blip r:embed="rId2"/>
          <a:stretch>
            <a:fillRect/>
          </a:stretch>
        </p:blipFill>
        <p:spPr>
          <a:xfrm>
            <a:off x="1097280" y="1737360"/>
            <a:ext cx="10058400" cy="4617720"/>
          </a:xfrm>
          <a:prstGeom prst="rect">
            <a:avLst/>
          </a:prstGeom>
        </p:spPr>
      </p:pic>
    </p:spTree>
    <p:extLst>
      <p:ext uri="{BB962C8B-B14F-4D97-AF65-F5344CB8AC3E}">
        <p14:creationId xmlns:p14="http://schemas.microsoft.com/office/powerpoint/2010/main" val="1722855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LATEST NEWS FOR CRYPTO</a:t>
            </a:r>
            <a:br>
              <a:rPr lang="en-US" b="1" dirty="0"/>
            </a:br>
            <a:endParaRPr lang="en-IN" b="1" dirty="0"/>
          </a:p>
        </p:txBody>
      </p:sp>
      <p:pic>
        <p:nvPicPr>
          <p:cNvPr id="3" name="Picture 2"/>
          <p:cNvPicPr/>
          <p:nvPr/>
        </p:nvPicPr>
        <p:blipFill>
          <a:blip r:embed="rId2"/>
          <a:stretch>
            <a:fillRect/>
          </a:stretch>
        </p:blipFill>
        <p:spPr>
          <a:xfrm>
            <a:off x="1097280" y="1677987"/>
            <a:ext cx="10058400" cy="4692333"/>
          </a:xfrm>
          <a:prstGeom prst="rect">
            <a:avLst/>
          </a:prstGeom>
        </p:spPr>
      </p:pic>
    </p:spTree>
    <p:extLst>
      <p:ext uri="{BB962C8B-B14F-4D97-AF65-F5344CB8AC3E}">
        <p14:creationId xmlns:p14="http://schemas.microsoft.com/office/powerpoint/2010/main" val="367179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670130"/>
          </a:xfrm>
        </p:spPr>
        <p:txBody>
          <a:bodyPr>
            <a:normAutofit fontScale="90000"/>
          </a:bodyPr>
          <a:lstStyle/>
          <a:p>
            <a:r>
              <a:rPr lang="en-US" b="1" dirty="0"/>
              <a:t>DEMONSTRATION… </a:t>
            </a:r>
            <a:endParaRPr lang="en-IN" b="1" dirty="0"/>
          </a:p>
        </p:txBody>
      </p:sp>
      <p:pic>
        <p:nvPicPr>
          <p:cNvPr id="3" name="G7-Project video">
            <a:hlinkClick r:id="" action="ppaction://media"/>
            <a:extLst>
              <a:ext uri="{FF2B5EF4-FFF2-40B4-BE49-F238E27FC236}">
                <a16:creationId xmlns:a16="http://schemas.microsoft.com/office/drawing/2014/main" id="{D0FF5A2C-F922-5146-A698-380272B130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1366" y="1248297"/>
            <a:ext cx="8949267" cy="5033963"/>
          </a:xfrm>
          <a:prstGeom prst="rect">
            <a:avLst/>
          </a:prstGeom>
        </p:spPr>
      </p:pic>
    </p:spTree>
    <p:extLst>
      <p:ext uri="{BB962C8B-B14F-4D97-AF65-F5344CB8AC3E}">
        <p14:creationId xmlns:p14="http://schemas.microsoft.com/office/powerpoint/2010/main" val="213513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THANK YOU </a:t>
            </a:r>
            <a:endParaRPr lang="en-IN" b="1" dirty="0"/>
          </a:p>
        </p:txBody>
      </p:sp>
    </p:spTree>
    <p:extLst>
      <p:ext uri="{BB962C8B-B14F-4D97-AF65-F5344CB8AC3E}">
        <p14:creationId xmlns:p14="http://schemas.microsoft.com/office/powerpoint/2010/main" val="278258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endParaRPr lang="en-IN" b="1" dirty="0"/>
          </a:p>
        </p:txBody>
      </p:sp>
      <p:sp>
        <p:nvSpPr>
          <p:cNvPr id="3" name="Content Placeholder 2"/>
          <p:cNvSpPr>
            <a:spLocks noGrp="1"/>
          </p:cNvSpPr>
          <p:nvPr>
            <p:ph idx="1"/>
          </p:nvPr>
        </p:nvSpPr>
        <p:spPr/>
        <p:txBody>
          <a:bodyPr>
            <a:normAutofit/>
          </a:bodyPr>
          <a:lstStyle/>
          <a:p>
            <a:pPr marL="342900" marR="0" lvl="0" indent="-342900" algn="just">
              <a:lnSpc>
                <a:spcPct val="150000"/>
              </a:lnSpc>
              <a:spcBef>
                <a:spcPts val="0"/>
              </a:spcBef>
              <a:spcAft>
                <a:spcPts val="0"/>
              </a:spcAft>
              <a:buFont typeface="Symbol" panose="05050102010706020507" pitchFamily="18" charset="2"/>
              <a:buChar char=""/>
            </a:pPr>
            <a:r>
              <a:rPr lang="en-US" sz="2400" dirty="0">
                <a:solidFill>
                  <a:srgbClr val="000000"/>
                </a:solidFill>
                <a:effectLst/>
                <a:ea typeface="Calibri" panose="020F0502020204030204" pitchFamily="34" charset="0"/>
                <a:cs typeface="Times New Roman" panose="02020603050405020304" pitchFamily="18" charset="0"/>
              </a:rPr>
              <a:t>It will enable users to perform a quick Ethereum transaction.</a:t>
            </a:r>
            <a:endParaRPr lang="en-US" sz="24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dirty="0">
                <a:solidFill>
                  <a:srgbClr val="000000"/>
                </a:solidFill>
                <a:effectLst/>
                <a:ea typeface="Calibri" panose="020F0502020204030204" pitchFamily="34" charset="0"/>
                <a:cs typeface="Times New Roman" panose="02020603050405020304" pitchFamily="18" charset="0"/>
              </a:rPr>
              <a:t>It is a highly secure, quick, and reliable transaction platform.</a:t>
            </a:r>
            <a:endParaRPr lang="en-US" sz="24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dirty="0">
                <a:solidFill>
                  <a:srgbClr val="000000"/>
                </a:solidFill>
                <a:effectLst/>
                <a:ea typeface="Calibri" panose="020F0502020204030204" pitchFamily="34" charset="0"/>
                <a:cs typeface="Times New Roman" panose="02020603050405020304" pitchFamily="18" charset="0"/>
              </a:rPr>
              <a:t>It will ensure a security method for the transaction will not be compromised.</a:t>
            </a:r>
            <a:endParaRPr lang="en-US" sz="24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sz="2400" dirty="0">
                <a:solidFill>
                  <a:srgbClr val="000000"/>
                </a:solidFill>
                <a:effectLst/>
                <a:ea typeface="Calibri" panose="020F0502020204030204" pitchFamily="34" charset="0"/>
                <a:cs typeface="Times New Roman" panose="02020603050405020304" pitchFamily="18" charset="0"/>
              </a:rPr>
              <a:t>It provides all necessities like news, market, converter, and FAQ to perform a safe transaction.</a:t>
            </a:r>
            <a:endParaRPr lang="en-US"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955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SCOPE</a:t>
            </a:r>
            <a:br>
              <a:rPr lang="en-US" b="1" dirty="0"/>
            </a:br>
            <a:endParaRPr lang="en-IN" b="1" dirty="0"/>
          </a:p>
        </p:txBody>
      </p:sp>
      <p:sp>
        <p:nvSpPr>
          <p:cNvPr id="3" name="Content Placeholder 2"/>
          <p:cNvSpPr>
            <a:spLocks noGrp="1"/>
          </p:cNvSpPr>
          <p:nvPr>
            <p:ph idx="1"/>
          </p:nvPr>
        </p:nvSpPr>
        <p:spPr/>
        <p:txBody>
          <a:bodyPr>
            <a:noAutofit/>
          </a:bodyPr>
          <a:lstStyle/>
          <a:p>
            <a:pPr lvl="1" algn="just">
              <a:buFont typeface="Arial" panose="020B0604020202020204" pitchFamily="34" charset="0"/>
              <a:buChar char="•"/>
            </a:pPr>
            <a:r>
              <a:rPr lang="en-US" sz="2800" dirty="0"/>
              <a:t>Transparent transaction using </a:t>
            </a:r>
            <a:r>
              <a:rPr lang="en-US" sz="2800" dirty="0" err="1"/>
              <a:t>blockchain</a:t>
            </a:r>
            <a:r>
              <a:rPr lang="en-US" sz="2800" dirty="0"/>
              <a:t> technology increases the security of the transaction of crypto that races towards the cybersecurity. </a:t>
            </a:r>
          </a:p>
          <a:p>
            <a:pPr lvl="1" algn="just">
              <a:buFont typeface="Arial" panose="020B0604020202020204" pitchFamily="34" charset="0"/>
              <a:buChar char="•"/>
            </a:pPr>
            <a:r>
              <a:rPr lang="en-US" sz="2800" dirty="0"/>
              <a:t>All the data is secure and verified.</a:t>
            </a:r>
          </a:p>
          <a:p>
            <a:pPr lvl="1" algn="just">
              <a:buFont typeface="Arial" panose="020B0604020202020204" pitchFamily="34" charset="0"/>
              <a:buChar char="•"/>
            </a:pPr>
            <a:r>
              <a:rPr lang="en-US" sz="2800" dirty="0"/>
              <a:t>The encryption is done through cryptography to eliminate vulnerabilities such as unauthorized data tampering and this will increase the crypto payments.</a:t>
            </a:r>
            <a:endParaRPr lang="en-IN" sz="2800" dirty="0"/>
          </a:p>
          <a:p>
            <a:pPr>
              <a:buFont typeface="Arial" panose="020B0604020202020204" pitchFamily="34" charset="0"/>
              <a:buChar char="•"/>
            </a:pPr>
            <a:endParaRPr lang="en-IN" sz="2800" dirty="0"/>
          </a:p>
        </p:txBody>
      </p:sp>
    </p:spTree>
    <p:extLst>
      <p:ext uri="{BB962C8B-B14F-4D97-AF65-F5344CB8AC3E}">
        <p14:creationId xmlns:p14="http://schemas.microsoft.com/office/powerpoint/2010/main" val="394323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br>
              <a:rPr lang="en-US" b="1" dirty="0"/>
            </a:br>
            <a:endParaRPr lang="en-IN" b="1" dirty="0"/>
          </a:p>
        </p:txBody>
      </p:sp>
      <p:sp>
        <p:nvSpPr>
          <p:cNvPr id="3" name="Content Placeholder 2"/>
          <p:cNvSpPr>
            <a:spLocks noGrp="1"/>
          </p:cNvSpPr>
          <p:nvPr>
            <p:ph idx="1"/>
          </p:nvPr>
        </p:nvSpPr>
        <p:spPr/>
        <p:txBody>
          <a:bodyPr>
            <a:noAutofit/>
          </a:bodyPr>
          <a:lstStyle/>
          <a:p>
            <a:pPr lvl="1" algn="just">
              <a:buFont typeface="Arial" panose="020B0604020202020204" pitchFamily="34" charset="0"/>
              <a:buChar char="•"/>
            </a:pPr>
            <a:r>
              <a:rPr lang="en-IN" sz="2800" dirty="0" err="1"/>
              <a:t>Blockchain</a:t>
            </a:r>
            <a:r>
              <a:rPr lang="en-IN" sz="2800" dirty="0"/>
              <a:t> is an element of technology used most notably in Cryptocurrency trading. </a:t>
            </a:r>
          </a:p>
          <a:p>
            <a:pPr lvl="1" algn="just">
              <a:buFont typeface="Arial" panose="020B0604020202020204" pitchFamily="34" charset="0"/>
              <a:buChar char="•"/>
            </a:pPr>
            <a:r>
              <a:rPr lang="en-IN" sz="2800" dirty="0"/>
              <a:t>In recent times, </a:t>
            </a:r>
            <a:r>
              <a:rPr lang="en-IN" sz="2800" dirty="0" err="1"/>
              <a:t>Blockchain</a:t>
            </a:r>
            <a:r>
              <a:rPr lang="en-IN" sz="2800" dirty="0"/>
              <a:t> has received extensive attention in digital transaction and trading, and the top of that, it provides more security and transparency of transaction records.</a:t>
            </a:r>
          </a:p>
          <a:p>
            <a:pPr lvl="1" algn="just">
              <a:buFont typeface="Arial" panose="020B0604020202020204" pitchFamily="34" charset="0"/>
              <a:buChar char="•"/>
            </a:pPr>
            <a:r>
              <a:rPr lang="en-IN" sz="2800" dirty="0"/>
              <a:t>With the help of </a:t>
            </a:r>
            <a:r>
              <a:rPr lang="en-IN" sz="2800" dirty="0" err="1"/>
              <a:t>Blockchain</a:t>
            </a:r>
            <a:r>
              <a:rPr lang="en-IN" sz="2800" dirty="0"/>
              <a:t> technology, we can make transactions in a decentralized manner with no involvement of any third-party system. </a:t>
            </a:r>
          </a:p>
        </p:txBody>
      </p:sp>
    </p:spTree>
    <p:extLst>
      <p:ext uri="{BB962C8B-B14F-4D97-AF65-F5344CB8AC3E}">
        <p14:creationId xmlns:p14="http://schemas.microsoft.com/office/powerpoint/2010/main" val="101453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Autofit/>
          </a:bodyPr>
          <a:lstStyle/>
          <a:p>
            <a:pPr lvl="1" algn="just">
              <a:buFont typeface="Arial" panose="020B0604020202020204" pitchFamily="34" charset="0"/>
              <a:buChar char="•"/>
            </a:pPr>
            <a:r>
              <a:rPr lang="en-IN" sz="3200" dirty="0"/>
              <a:t>In this project, we have utilized Web 3.0, the latest internet technology that is helpful in </a:t>
            </a:r>
            <a:r>
              <a:rPr lang="en-IN" sz="3200" dirty="0" err="1"/>
              <a:t>Blockchain</a:t>
            </a:r>
            <a:r>
              <a:rPr lang="en-IN" sz="3200" dirty="0"/>
              <a:t> to achieve real-world human communication, and for transactions, we have used Solidity. </a:t>
            </a:r>
          </a:p>
          <a:p>
            <a:pPr lvl="1" algn="just">
              <a:buFont typeface="Arial" panose="020B0604020202020204" pitchFamily="34" charset="0"/>
              <a:buChar char="•"/>
            </a:pPr>
            <a:r>
              <a:rPr lang="en-IN" sz="3200" dirty="0"/>
              <a:t>First, we have to connect our application to the </a:t>
            </a:r>
            <a:r>
              <a:rPr lang="en-IN" sz="3200" dirty="0" err="1"/>
              <a:t>MetaMask</a:t>
            </a:r>
            <a:r>
              <a:rPr lang="en-IN" sz="3200" dirty="0"/>
              <a:t> Wallet. Then we can send </a:t>
            </a:r>
            <a:r>
              <a:rPr lang="en-IN" sz="3200" dirty="0" err="1"/>
              <a:t>Ethereum</a:t>
            </a:r>
            <a:r>
              <a:rPr lang="en-IN" sz="3200" dirty="0"/>
              <a:t> from one account to another using the hexadecimal address of the wallet. </a:t>
            </a:r>
          </a:p>
          <a:p>
            <a:pPr lvl="1" algn="just">
              <a:buFont typeface="Arial" panose="020B0604020202020204" pitchFamily="34" charset="0"/>
              <a:buChar char="•"/>
            </a:pPr>
            <a:r>
              <a:rPr lang="en-IN" sz="3200" dirty="0"/>
              <a:t>Here, we also have to send a message and a unique keyword to generate a GIF for the transaction.</a:t>
            </a:r>
          </a:p>
          <a:p>
            <a:pPr marL="201168" lvl="1" indent="0">
              <a:buNone/>
            </a:pPr>
            <a:r>
              <a:rPr lang="en-US" sz="3200" b="1" dirty="0"/>
              <a:t>	</a:t>
            </a:r>
            <a:r>
              <a:rPr lang="en-IN" sz="3200" dirty="0"/>
              <a:t> </a:t>
            </a:r>
          </a:p>
        </p:txBody>
      </p:sp>
    </p:spTree>
    <p:extLst>
      <p:ext uri="{BB962C8B-B14F-4D97-AF65-F5344CB8AC3E}">
        <p14:creationId xmlns:p14="http://schemas.microsoft.com/office/powerpoint/2010/main" val="277948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lvl="1" algn="just">
              <a:buFont typeface="Arial" panose="020B0604020202020204" pitchFamily="34" charset="0"/>
              <a:buChar char="•"/>
            </a:pPr>
            <a:r>
              <a:rPr lang="en-IN" sz="3200" dirty="0"/>
              <a:t>After that, these transactions can be seen in the transactions part of the page with the individual GIF, the receiver's address, message, date and time, etc.</a:t>
            </a:r>
          </a:p>
        </p:txBody>
      </p:sp>
    </p:spTree>
    <p:extLst>
      <p:ext uri="{BB962C8B-B14F-4D97-AF65-F5344CB8AC3E}">
        <p14:creationId xmlns:p14="http://schemas.microsoft.com/office/powerpoint/2010/main" val="1527114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LITERATURE SERVEY </a:t>
            </a:r>
            <a:br>
              <a:rPr lang="en-US" b="1" dirty="0"/>
            </a:b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4794778"/>
              </p:ext>
            </p:extLst>
          </p:nvPr>
        </p:nvGraphicFramePr>
        <p:xfrm>
          <a:off x="1096962" y="1846263"/>
          <a:ext cx="9977437" cy="3474720"/>
        </p:xfrm>
        <a:graphic>
          <a:graphicData uri="http://schemas.openxmlformats.org/drawingml/2006/table">
            <a:tbl>
              <a:tblPr firstRow="1" bandRow="1">
                <a:tableStyleId>{5C22544A-7EE6-4342-B048-85BDC9FD1C3A}</a:tableStyleId>
              </a:tblPr>
              <a:tblGrid>
                <a:gridCol w="2156551">
                  <a:extLst>
                    <a:ext uri="{9D8B030D-6E8A-4147-A177-3AD203B41FA5}">
                      <a16:colId xmlns:a16="http://schemas.microsoft.com/office/drawing/2014/main" val="20000"/>
                    </a:ext>
                  </a:extLst>
                </a:gridCol>
                <a:gridCol w="7820886">
                  <a:extLst>
                    <a:ext uri="{9D8B030D-6E8A-4147-A177-3AD203B41FA5}">
                      <a16:colId xmlns:a16="http://schemas.microsoft.com/office/drawing/2014/main" val="20001"/>
                    </a:ext>
                  </a:extLst>
                </a:gridCol>
              </a:tblGrid>
              <a:tr h="370840">
                <a:tc>
                  <a:txBody>
                    <a:bodyPr/>
                    <a:lstStyle/>
                    <a:p>
                      <a:pPr algn="l"/>
                      <a:r>
                        <a:rPr lang="en-US" sz="2200" dirty="0"/>
                        <a:t>Sr. No.</a:t>
                      </a:r>
                      <a:r>
                        <a:rPr lang="en-US" sz="2200" baseline="0" dirty="0"/>
                        <a:t> </a:t>
                      </a:r>
                      <a:endParaRPr lang="en-IN" sz="2200" dirty="0"/>
                    </a:p>
                  </a:txBody>
                  <a:tcPr/>
                </a:tc>
                <a:tc>
                  <a:txBody>
                    <a:bodyPr/>
                    <a:lstStyle/>
                    <a:p>
                      <a:pPr algn="l"/>
                      <a:r>
                        <a:rPr lang="en-US" sz="2200" dirty="0"/>
                        <a:t>Literature Review</a:t>
                      </a:r>
                      <a:endParaRPr lang="en-IN" sz="2200" dirty="0"/>
                    </a:p>
                  </a:txBody>
                  <a:tcPr/>
                </a:tc>
                <a:extLst>
                  <a:ext uri="{0D108BD9-81ED-4DB2-BD59-A6C34878D82A}">
                    <a16:rowId xmlns:a16="http://schemas.microsoft.com/office/drawing/2014/main" val="10000"/>
                  </a:ext>
                </a:extLst>
              </a:tr>
              <a:tr h="370840">
                <a:tc>
                  <a:txBody>
                    <a:bodyPr/>
                    <a:lstStyle/>
                    <a:p>
                      <a:pPr algn="l"/>
                      <a:r>
                        <a:rPr lang="en-US" sz="2200" dirty="0"/>
                        <a:t>1.</a:t>
                      </a:r>
                      <a:endParaRPr lang="en-IN" sz="2200" dirty="0"/>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Brain Armstrong, who is founders of Coinbase application. Coinbase supports more than 44000 digital assets. It also supports Multi-signature and two-factor authentication support. But in it’s disadvantages is, Only available on mobile and tablet devices(Except for chrome extension).</a:t>
                      </a:r>
                      <a:endParaRPr lang="en-US" sz="1800" kern="1200" dirty="0">
                        <a:solidFill>
                          <a:schemeClr val="dk1"/>
                        </a:solidFill>
                        <a:effectLst/>
                        <a:latin typeface="+mn-lt"/>
                        <a:ea typeface="+mn-ea"/>
                        <a:cs typeface="+mn-cs"/>
                      </a:endParaRPr>
                    </a:p>
                    <a:p>
                      <a:pPr hangingPunct="0"/>
                      <a:endParaRPr lang="en-IN" sz="2200" dirty="0"/>
                    </a:p>
                  </a:txBody>
                  <a:tcPr/>
                </a:tc>
                <a:extLst>
                  <a:ext uri="{0D108BD9-81ED-4DB2-BD59-A6C34878D82A}">
                    <a16:rowId xmlns:a16="http://schemas.microsoft.com/office/drawing/2014/main" val="10001"/>
                  </a:ext>
                </a:extLst>
              </a:tr>
              <a:tr h="370840">
                <a:tc>
                  <a:txBody>
                    <a:bodyPr/>
                    <a:lstStyle/>
                    <a:p>
                      <a:pPr algn="l"/>
                      <a:r>
                        <a:rPr lang="en-US" sz="2200" dirty="0"/>
                        <a:t>2.</a:t>
                      </a:r>
                      <a:endParaRPr lang="en-IN" sz="2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Maxim Rasputin who is CEO of Trust Wallet Application. Trust Wallet supports a vast range of coins and tokens. It also earn interest on one of 12 different cryptos. And it built-in Web3.0 browser. But in it’s disadvantages, Educational resource on coins and tokens are limited.</a:t>
                      </a:r>
                      <a:endParaRPr lang="en-US" sz="1800" kern="1200" dirty="0">
                        <a:solidFill>
                          <a:schemeClr val="dk1"/>
                        </a:solidFill>
                        <a:effectLst/>
                        <a:latin typeface="+mn-lt"/>
                        <a:ea typeface="+mn-ea"/>
                        <a:cs typeface="+mn-cs"/>
                      </a:endParaRPr>
                    </a:p>
                    <a:p>
                      <a:pPr algn="just"/>
                      <a:endParaRPr lang="en-IN" sz="2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79564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580886157"/>
              </p:ext>
            </p:extLst>
          </p:nvPr>
        </p:nvGraphicFramePr>
        <p:xfrm>
          <a:off x="1096963" y="1846263"/>
          <a:ext cx="10058400" cy="3515994"/>
        </p:xfrm>
        <a:graphic>
          <a:graphicData uri="http://schemas.openxmlformats.org/drawingml/2006/table">
            <a:tbl>
              <a:tblPr firstRow="1" bandRow="1">
                <a:tableStyleId>{5C22544A-7EE6-4342-B048-85BDC9FD1C3A}</a:tableStyleId>
              </a:tblPr>
              <a:tblGrid>
                <a:gridCol w="2272009">
                  <a:extLst>
                    <a:ext uri="{9D8B030D-6E8A-4147-A177-3AD203B41FA5}">
                      <a16:colId xmlns:a16="http://schemas.microsoft.com/office/drawing/2014/main" val="20000"/>
                    </a:ext>
                  </a:extLst>
                </a:gridCol>
                <a:gridCol w="7786391">
                  <a:extLst>
                    <a:ext uri="{9D8B030D-6E8A-4147-A177-3AD203B41FA5}">
                      <a16:colId xmlns:a16="http://schemas.microsoft.com/office/drawing/2014/main" val="20001"/>
                    </a:ext>
                  </a:extLst>
                </a:gridCol>
              </a:tblGrid>
              <a:tr h="342365">
                <a:tc>
                  <a:txBody>
                    <a:bodyPr/>
                    <a:lstStyle/>
                    <a:p>
                      <a:pPr algn="l"/>
                      <a:r>
                        <a:rPr lang="en-US" sz="2200" dirty="0"/>
                        <a:t>Sr. No.</a:t>
                      </a:r>
                      <a:r>
                        <a:rPr lang="en-US" sz="2200" baseline="0" dirty="0"/>
                        <a:t> </a:t>
                      </a:r>
                      <a:endParaRPr lang="en-IN" sz="2200" dirty="0"/>
                    </a:p>
                  </a:txBody>
                  <a:tcPr/>
                </a:tc>
                <a:tc>
                  <a:txBody>
                    <a:bodyPr/>
                    <a:lstStyle/>
                    <a:p>
                      <a:pPr algn="l"/>
                      <a:r>
                        <a:rPr lang="en-US" sz="2200" dirty="0"/>
                        <a:t>Literature Review</a:t>
                      </a:r>
                      <a:endParaRPr lang="en-IN" sz="2200" dirty="0"/>
                    </a:p>
                  </a:txBody>
                  <a:tcPr/>
                </a:tc>
                <a:extLst>
                  <a:ext uri="{0D108BD9-81ED-4DB2-BD59-A6C34878D82A}">
                    <a16:rowId xmlns:a16="http://schemas.microsoft.com/office/drawing/2014/main" val="10000"/>
                  </a:ext>
                </a:extLst>
              </a:tr>
              <a:tr h="1626234">
                <a:tc>
                  <a:txBody>
                    <a:bodyPr/>
                    <a:lstStyle/>
                    <a:p>
                      <a:pPr algn="l"/>
                      <a:r>
                        <a:rPr lang="en-US" sz="2200" dirty="0"/>
                        <a:t>3.</a:t>
                      </a:r>
                      <a:endParaRPr lang="en-IN" sz="2200" dirty="0"/>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Ian Rogers who is CEO of Ledger application. Ledger application can install up to 100 apps at same time. It can buy and sell crypto directly through the Ledger Live app. It verify all transactions with 2-button presses. It can also compatible with 50 other hardware wallets. And in it’s disadvantages, it is more expensive than it’s original entry-level wallet.</a:t>
                      </a: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10001"/>
                  </a:ext>
                </a:extLst>
              </a:tr>
              <a:tr h="599139">
                <a:tc>
                  <a:txBody>
                    <a:bodyPr/>
                    <a:lstStyle/>
                    <a:p>
                      <a:pPr algn="l"/>
                      <a:r>
                        <a:rPr lang="en-US" sz="2200" dirty="0"/>
                        <a:t>4.</a:t>
                      </a:r>
                      <a:endParaRPr lang="en-IN" sz="2200" dirty="0"/>
                    </a:p>
                  </a:txBody>
                  <a:tcPr/>
                </a:tc>
                <a:tc>
                  <a:txBody>
                    <a:bodyPr/>
                    <a:lstStyle/>
                    <a:p>
                      <a:pPr hangingPunct="0"/>
                      <a:r>
                        <a:rPr lang="en-IN" sz="1800" kern="1200" dirty="0">
                          <a:solidFill>
                            <a:schemeClr val="dk1"/>
                          </a:solidFill>
                          <a:effectLst/>
                          <a:latin typeface="+mn-lt"/>
                          <a:ea typeface="+mn-ea"/>
                          <a:cs typeface="+mn-cs"/>
                        </a:rPr>
                        <a:t>Daniel Castagnoli who is CEO of Exodus application. Exodus Application supports over 225 crypto assets. It is compatible with </a:t>
                      </a:r>
                      <a:r>
                        <a:rPr lang="en-IN" sz="1800" kern="1200" dirty="0" err="1">
                          <a:solidFill>
                            <a:schemeClr val="dk1"/>
                          </a:solidFill>
                          <a:effectLst/>
                          <a:latin typeface="+mn-lt"/>
                          <a:ea typeface="+mn-ea"/>
                          <a:cs typeface="+mn-cs"/>
                        </a:rPr>
                        <a:t>Trezor</a:t>
                      </a:r>
                      <a:r>
                        <a:rPr lang="en-IN" sz="1800" kern="1200" dirty="0">
                          <a:solidFill>
                            <a:schemeClr val="dk1"/>
                          </a:solidFill>
                          <a:effectLst/>
                          <a:latin typeface="+mn-lt"/>
                          <a:ea typeface="+mn-ea"/>
                          <a:cs typeface="+mn-cs"/>
                        </a:rPr>
                        <a:t> One and </a:t>
                      </a:r>
                      <a:r>
                        <a:rPr lang="en-IN" sz="1800" kern="1200" dirty="0" err="1">
                          <a:solidFill>
                            <a:schemeClr val="dk1"/>
                          </a:solidFill>
                          <a:effectLst/>
                          <a:latin typeface="+mn-lt"/>
                          <a:ea typeface="+mn-ea"/>
                          <a:cs typeface="+mn-cs"/>
                        </a:rPr>
                        <a:t>Trezor</a:t>
                      </a:r>
                      <a:r>
                        <a:rPr lang="en-IN" sz="1800" kern="1200" dirty="0">
                          <a:solidFill>
                            <a:schemeClr val="dk1"/>
                          </a:solidFill>
                          <a:effectLst/>
                          <a:latin typeface="+mn-lt"/>
                          <a:ea typeface="+mn-ea"/>
                          <a:cs typeface="+mn-cs"/>
                        </a:rPr>
                        <a:t> T hardware wallets. Allows users to buy Bitcoin with Apple Pay. And in it’s disadvantages, it’s transaction fees on the in-wallet crypto exchange. And Lack of native 2-factor authentication may bother to users. It is not supported in multi-signature.</a:t>
                      </a: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0844537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139</TotalTime>
  <Words>923</Words>
  <Application>Microsoft Office PowerPoint</Application>
  <PresentationFormat>Widescreen</PresentationFormat>
  <Paragraphs>84</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Symbol</vt:lpstr>
      <vt:lpstr>Retrospect</vt:lpstr>
      <vt:lpstr>BIRLA VISHVAKARMA MAHAVIDYALAYA (Engineering College) (An Autonomous Institution) Information Technology Department AY: 2022 -23 4IT31 – Project I</vt:lpstr>
      <vt:lpstr>Outline of the presentation</vt:lpstr>
      <vt:lpstr>OBJECTIVE</vt:lpstr>
      <vt:lpstr>SCOPE </vt:lpstr>
      <vt:lpstr>INTRODUCTION </vt:lpstr>
      <vt:lpstr>PowerPoint Presentation</vt:lpstr>
      <vt:lpstr>PowerPoint Presentation</vt:lpstr>
      <vt:lpstr>LITERATURE SERVEY  </vt:lpstr>
      <vt:lpstr>PowerPoint Presentation</vt:lpstr>
      <vt:lpstr>PowerPoint Presentation</vt:lpstr>
      <vt:lpstr>BLOCKCHAIN ARCHITECTURE  </vt:lpstr>
      <vt:lpstr>PowerPoint Presentation</vt:lpstr>
      <vt:lpstr>CLASS DIAGRAM </vt:lpstr>
      <vt:lpstr>ACTIVITY DIAGRAM  </vt:lpstr>
      <vt:lpstr>USE-CASE DIAGRAM  </vt:lpstr>
      <vt:lpstr>SEQUENCE DIAGRAM  </vt:lpstr>
      <vt:lpstr>MODULES AND FUNCTIONALITIES </vt:lpstr>
      <vt:lpstr>RESULT AND SCREENSHOT </vt:lpstr>
      <vt:lpstr>CONNECTION WITH METAMASK </vt:lpstr>
      <vt:lpstr>ACCOUNT OF USER  </vt:lpstr>
      <vt:lpstr>CONFORMATION  </vt:lpstr>
      <vt:lpstr>PLATFORM SERVIECES  </vt:lpstr>
      <vt:lpstr>DISPLAY LATEST TRANSACTION </vt:lpstr>
      <vt:lpstr>LEARN BLOCKCHAIN </vt:lpstr>
      <vt:lpstr>CURRENT MARKET </vt:lpstr>
      <vt:lpstr>CRYPTO CONVERTOR </vt:lpstr>
      <vt:lpstr>LATEST NEWS FOR CRYPTO </vt:lpstr>
      <vt:lpstr>DEMONSTRATION…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BIRLA VISHVAKARMA MAHAVIDYALAYA (Engineering College) (An Autonomous Institution) Information Technology Department AY: 2022 -23 4IT31 – Project I</dc:title>
  <dc:creator>SPV</dc:creator>
  <cp:lastModifiedBy>Smit Bhansali</cp:lastModifiedBy>
  <cp:revision>28</cp:revision>
  <dcterms:created xsi:type="dcterms:W3CDTF">2022-12-18T15:31:33Z</dcterms:created>
  <dcterms:modified xsi:type="dcterms:W3CDTF">2022-12-20T05:36:53Z</dcterms:modified>
</cp:coreProperties>
</file>